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147480409" r:id="rId5"/>
    <p:sldId id="2147480410" r:id="rId6"/>
    <p:sldId id="256" r:id="rId7"/>
    <p:sldId id="2147480412" r:id="rId8"/>
    <p:sldId id="2147480411" r:id="rId9"/>
    <p:sldId id="2147480408" r:id="rId10"/>
    <p:sldId id="2147480414" r:id="rId11"/>
    <p:sldId id="2147480419" r:id="rId12"/>
    <p:sldId id="2147480413" r:id="rId13"/>
    <p:sldId id="2147480415" r:id="rId14"/>
    <p:sldId id="2147480416" r:id="rId15"/>
    <p:sldId id="2147480417" r:id="rId16"/>
    <p:sldId id="214748041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DCCA05-4CA9-575E-5C6F-855EF85C6373}" name="Tracy Byrne" initials="TB" userId="S::tbyrne@ipipeline.com::11e66348-220f-49ad-a9a6-88b5b62990c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4679"/>
    <a:srgbClr val="4A9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897" autoAdjust="0"/>
    <p:restoredTop sz="96652" autoAdjust="0"/>
  </p:normalViewPr>
  <p:slideViewPr>
    <p:cSldViewPr snapToGrid="0">
      <p:cViewPr varScale="1">
        <p:scale>
          <a:sx n="74" d="100"/>
          <a:sy n="74" d="100"/>
        </p:scale>
        <p:origin x="688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47" d="100"/>
          <a:sy n="147" d="100"/>
        </p:scale>
        <p:origin x="536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E8BE8F2-CA1C-FF04-EFA6-47DAAF1637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2573B5-E830-8E35-3B4D-B37787FA88F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49AF8-90FA-854A-8304-E5C242D6132B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7C4060-06D0-76D4-01D6-F64CE8D4E3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58082A-1538-D9B1-EC69-C9E28129652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469AF-D5F0-ED4F-A26F-7E65716DE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2134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51989-84D4-C644-83A9-6AC0036B67BC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F7EA2-6EC0-B249-887E-0F9C3015F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4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42A69B-6CDE-4E34-E8E4-D00B21203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006A59-302C-127D-F555-474DE5BF7B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07F1EF-745D-B2B5-552F-0E143B29FB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89FB90-A953-FA8D-373C-B92B85BFDC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8BE278-9AC7-41B1-BEB3-1126956DE7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914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EF0A4-EB36-5725-F248-5028214E4A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600199"/>
            <a:ext cx="9144000" cy="1909763"/>
          </a:xfr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989C03-4CFD-895E-9077-4A0721E6A2F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839608"/>
            <a:ext cx="9144000" cy="4751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 b="1" i="0">
                <a:solidFill>
                  <a:srgbClr val="4A9BC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8836F1-7837-DEED-DC2B-AFCDC6C7DC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654348" y="648267"/>
            <a:ext cx="4475861" cy="38471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35A8C7-181E-E188-AE93-A44517019A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5257801"/>
            <a:ext cx="9144000" cy="73818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Presenter Name | Presenter Title | Date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009E919-9F3D-35B2-573F-992F541A602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D5A6543-7DBE-E940-A5DF-BFF26E48E7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845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 -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8E97FE-7392-26B2-AC70-798B840C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6543-7DBE-E940-A5DF-BFF26E48E73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0EDE19-96B1-66E5-8DF8-8968F88D71DD}"/>
              </a:ext>
            </a:extLst>
          </p:cNvPr>
          <p:cNvSpPr/>
          <p:nvPr userDrawn="1"/>
        </p:nvSpPr>
        <p:spPr>
          <a:xfrm>
            <a:off x="0" y="0"/>
            <a:ext cx="12192000" cy="552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8BB73CB-9B8E-CC10-7964-BA71D72AEEF2}"/>
              </a:ext>
            </a:extLst>
          </p:cNvPr>
          <p:cNvCxnSpPr/>
          <p:nvPr userDrawn="1"/>
        </p:nvCxnSpPr>
        <p:spPr>
          <a:xfrm>
            <a:off x="0" y="552893"/>
            <a:ext cx="12192000" cy="0"/>
          </a:xfrm>
          <a:prstGeom prst="line">
            <a:avLst/>
          </a:prstGeom>
          <a:ln>
            <a:solidFill>
              <a:srgbClr val="4A9B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blue and black stripes&#10;&#10;Description automatically generated">
            <a:extLst>
              <a:ext uri="{FF2B5EF4-FFF2-40B4-BE49-F238E27FC236}">
                <a16:creationId xmlns:a16="http://schemas.microsoft.com/office/drawing/2014/main" id="{8B8989F4-4846-2C10-BE92-39B4D15085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1403" y="161889"/>
            <a:ext cx="641134" cy="232708"/>
          </a:xfrm>
          <a:prstGeom prst="rect">
            <a:avLst/>
          </a:prstGeom>
        </p:spPr>
      </p:pic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C8F3514C-72FC-68B1-2CE3-48DAE1F967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6150" y="19878"/>
            <a:ext cx="10407650" cy="55245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Heading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E747686F-7C14-988B-E5F8-9E26386B19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1863" y="1046363"/>
            <a:ext cx="10421936" cy="815726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5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Table Slide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A19DAE90-1072-1763-D59F-21B16A41BC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1862" y="1880418"/>
            <a:ext cx="10421936" cy="47514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000" b="1" i="0">
                <a:solidFill>
                  <a:srgbClr val="4A9BC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23" name="Table Placeholder 22">
            <a:extLst>
              <a:ext uri="{FF2B5EF4-FFF2-40B4-BE49-F238E27FC236}">
                <a16:creationId xmlns:a16="http://schemas.microsoft.com/office/drawing/2014/main" id="{D5BBBF63-3AAE-B5DA-4A64-8E1DC7AEE984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931863" y="2640013"/>
            <a:ext cx="10421937" cy="3376612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87DA47-C79A-517D-BC91-077EEC26B86F}"/>
              </a:ext>
            </a:extLst>
          </p:cNvPr>
          <p:cNvSpPr txBox="1"/>
          <p:nvPr userDrawn="1"/>
        </p:nvSpPr>
        <p:spPr>
          <a:xfrm>
            <a:off x="6995236" y="6436952"/>
            <a:ext cx="4671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 iPipeline | Company Confidential | Information not to be shared, distributed or copied.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605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Slide -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055BCB-6BAF-2457-9866-24F032D39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6543-7DBE-E940-A5DF-BFF26E48E73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2C16A8-453B-7E93-A70B-5F46DEFC24CE}"/>
              </a:ext>
            </a:extLst>
          </p:cNvPr>
          <p:cNvSpPr/>
          <p:nvPr userDrawn="1"/>
        </p:nvSpPr>
        <p:spPr>
          <a:xfrm>
            <a:off x="0" y="0"/>
            <a:ext cx="12192000" cy="552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3EE848E-C52F-BF79-AF82-D49747634670}"/>
              </a:ext>
            </a:extLst>
          </p:cNvPr>
          <p:cNvCxnSpPr/>
          <p:nvPr userDrawn="1"/>
        </p:nvCxnSpPr>
        <p:spPr>
          <a:xfrm>
            <a:off x="0" y="552893"/>
            <a:ext cx="12192000" cy="0"/>
          </a:xfrm>
          <a:prstGeom prst="line">
            <a:avLst/>
          </a:prstGeom>
          <a:ln>
            <a:solidFill>
              <a:srgbClr val="4A9B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blue and black stripes&#10;&#10;Description automatically generated">
            <a:extLst>
              <a:ext uri="{FF2B5EF4-FFF2-40B4-BE49-F238E27FC236}">
                <a16:creationId xmlns:a16="http://schemas.microsoft.com/office/drawing/2014/main" id="{4DD70828-F8AA-B32D-2DE8-089D52D571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1403" y="161889"/>
            <a:ext cx="641134" cy="232708"/>
          </a:xfrm>
          <a:prstGeom prst="rect">
            <a:avLst/>
          </a:prstGeom>
        </p:spPr>
      </p:pic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B9468D63-3D90-7C54-F764-37D7D8B638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6150" y="19878"/>
            <a:ext cx="10407650" cy="55245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Heading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831E083-790B-E9AF-44A0-9199553C72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1863" y="810390"/>
            <a:ext cx="10421936" cy="815726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Presenters, Guest Speakers, Employee Headshots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D8D15C56-8F21-CE8F-B678-CC33BF48A0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1862" y="1644445"/>
            <a:ext cx="10421936" cy="47514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000" b="1" i="0">
                <a:solidFill>
                  <a:srgbClr val="4A9BC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A8C0561-0BA9-763C-3088-214592F2DC0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0081" y="4822629"/>
            <a:ext cx="2305050" cy="286862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1600">
                <a:solidFill>
                  <a:srgbClr val="0C4679"/>
                </a:solidFill>
              </a:defRPr>
            </a:lvl2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C67AD0C9-61B8-E34C-22C7-532152AC41A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70081" y="2373313"/>
            <a:ext cx="2305050" cy="2305050"/>
          </a:xfrm>
          <a:prstGeom prst="ellipse">
            <a:avLst/>
          </a:prstGeom>
          <a:ln w="57150">
            <a:solidFill>
              <a:srgbClr val="4A9BCB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31" name="Picture Placeholder 25">
            <a:extLst>
              <a:ext uri="{FF2B5EF4-FFF2-40B4-BE49-F238E27FC236}">
                <a16:creationId xmlns:a16="http://schemas.microsoft.com/office/drawing/2014/main" id="{99FD90C8-ADA7-31D5-6754-1DFD995C478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567470" y="2373313"/>
            <a:ext cx="2305050" cy="2305050"/>
          </a:xfrm>
          <a:prstGeom prst="ellipse">
            <a:avLst/>
          </a:prstGeom>
          <a:ln w="57150">
            <a:solidFill>
              <a:srgbClr val="4A9BCB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32" name="Picture Placeholder 25">
            <a:extLst>
              <a:ext uri="{FF2B5EF4-FFF2-40B4-BE49-F238E27FC236}">
                <a16:creationId xmlns:a16="http://schemas.microsoft.com/office/drawing/2014/main" id="{409DF3CF-231A-1DBA-C12A-E123684F4C6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12984" y="2389703"/>
            <a:ext cx="2305050" cy="2305050"/>
          </a:xfrm>
          <a:prstGeom prst="ellipse">
            <a:avLst/>
          </a:prstGeom>
          <a:ln w="57150">
            <a:solidFill>
              <a:srgbClr val="4A9BCB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3" name="Picture Placeholder 25">
            <a:extLst>
              <a:ext uri="{FF2B5EF4-FFF2-40B4-BE49-F238E27FC236}">
                <a16:creationId xmlns:a16="http://schemas.microsoft.com/office/drawing/2014/main" id="{51393EE7-D8AB-D425-B36D-2C5F6CBD8B4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858498" y="2373313"/>
            <a:ext cx="2305050" cy="2305050"/>
          </a:xfrm>
          <a:prstGeom prst="ellipse">
            <a:avLst/>
          </a:prstGeom>
          <a:ln w="57150">
            <a:solidFill>
              <a:srgbClr val="4A9BCB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" name="Text Placeholder 26">
            <a:extLst>
              <a:ext uri="{FF2B5EF4-FFF2-40B4-BE49-F238E27FC236}">
                <a16:creationId xmlns:a16="http://schemas.microsoft.com/office/drawing/2014/main" id="{127B7933-0EA1-5EEE-565B-29ABBCFE243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70081" y="5133210"/>
            <a:ext cx="2305050" cy="9144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C4679"/>
                </a:solidFill>
              </a:defRPr>
            </a:lvl1pPr>
            <a:lvl2pPr marL="457200" indent="0" algn="ctr">
              <a:buNone/>
              <a:defRPr sz="1600">
                <a:solidFill>
                  <a:srgbClr val="0C4679"/>
                </a:solidFill>
              </a:defRPr>
            </a:lvl2pPr>
          </a:lstStyle>
          <a:p>
            <a:pPr lvl="0"/>
            <a:r>
              <a:rPr lang="en-US" dirty="0"/>
              <a:t>Position Title Here</a:t>
            </a:r>
            <a:br>
              <a:rPr lang="en-US" dirty="0"/>
            </a:br>
            <a:r>
              <a:rPr lang="en-US" dirty="0"/>
              <a:t>Department | Company</a:t>
            </a:r>
          </a:p>
        </p:txBody>
      </p:sp>
      <p:sp>
        <p:nvSpPr>
          <p:cNvPr id="3" name="Text Placeholder 26">
            <a:extLst>
              <a:ext uri="{FF2B5EF4-FFF2-40B4-BE49-F238E27FC236}">
                <a16:creationId xmlns:a16="http://schemas.microsoft.com/office/drawing/2014/main" id="{8F3C0C6C-A918-ACFF-7546-0098B4F3C54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70051" y="4822629"/>
            <a:ext cx="2305050" cy="286862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1600">
                <a:solidFill>
                  <a:srgbClr val="0C4679"/>
                </a:solidFill>
              </a:defRPr>
            </a:lvl2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4" name="Text Placeholder 26">
            <a:extLst>
              <a:ext uri="{FF2B5EF4-FFF2-40B4-BE49-F238E27FC236}">
                <a16:creationId xmlns:a16="http://schemas.microsoft.com/office/drawing/2014/main" id="{348B88F0-17C9-08AF-8021-29346C36628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570051" y="5133210"/>
            <a:ext cx="2305050" cy="9144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C4679"/>
                </a:solidFill>
              </a:defRPr>
            </a:lvl1pPr>
            <a:lvl2pPr marL="457200" indent="0" algn="ctr">
              <a:buNone/>
              <a:defRPr sz="1600">
                <a:solidFill>
                  <a:srgbClr val="0C4679"/>
                </a:solidFill>
              </a:defRPr>
            </a:lvl2pPr>
          </a:lstStyle>
          <a:p>
            <a:pPr lvl="0"/>
            <a:r>
              <a:rPr lang="en-US" dirty="0"/>
              <a:t>Position Title Here</a:t>
            </a:r>
            <a:br>
              <a:rPr lang="en-US" dirty="0"/>
            </a:br>
            <a:r>
              <a:rPr lang="en-US" dirty="0"/>
              <a:t>Department | Company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05D54CC8-6576-018E-BF23-EF031D95148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70021" y="4822629"/>
            <a:ext cx="2305050" cy="286862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1600">
                <a:solidFill>
                  <a:srgbClr val="0C4679"/>
                </a:solidFill>
              </a:defRPr>
            </a:lvl2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id="{F00D56CA-58AD-3541-CD8C-2C85228AF3D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70021" y="5133210"/>
            <a:ext cx="2305050" cy="9144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C4679"/>
                </a:solidFill>
              </a:defRPr>
            </a:lvl1pPr>
            <a:lvl2pPr marL="457200" indent="0" algn="ctr">
              <a:buNone/>
              <a:defRPr sz="1600">
                <a:solidFill>
                  <a:srgbClr val="0C4679"/>
                </a:solidFill>
              </a:defRPr>
            </a:lvl2pPr>
          </a:lstStyle>
          <a:p>
            <a:pPr lvl="0"/>
            <a:r>
              <a:rPr lang="en-US" dirty="0"/>
              <a:t>Position Title Here</a:t>
            </a:r>
            <a:br>
              <a:rPr lang="en-US" dirty="0"/>
            </a:br>
            <a:r>
              <a:rPr lang="en-US" dirty="0"/>
              <a:t>Department | Company</a:t>
            </a:r>
          </a:p>
        </p:txBody>
      </p:sp>
      <p:sp>
        <p:nvSpPr>
          <p:cNvPr id="14" name="Text Placeholder 26">
            <a:extLst>
              <a:ext uri="{FF2B5EF4-FFF2-40B4-BE49-F238E27FC236}">
                <a16:creationId xmlns:a16="http://schemas.microsoft.com/office/drawing/2014/main" id="{7399E58E-7462-D5C2-875D-09FEB4236BC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58498" y="4821440"/>
            <a:ext cx="2305050" cy="286862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1600">
                <a:solidFill>
                  <a:srgbClr val="0C4679"/>
                </a:solidFill>
              </a:defRPr>
            </a:lvl2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15" name="Text Placeholder 26">
            <a:extLst>
              <a:ext uri="{FF2B5EF4-FFF2-40B4-BE49-F238E27FC236}">
                <a16:creationId xmlns:a16="http://schemas.microsoft.com/office/drawing/2014/main" id="{4A557B3F-3640-36E3-B950-C7CB28C4F4A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58498" y="5132021"/>
            <a:ext cx="2305050" cy="9144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C4679"/>
                </a:solidFill>
              </a:defRPr>
            </a:lvl1pPr>
            <a:lvl2pPr marL="457200" indent="0" algn="ctr">
              <a:buNone/>
              <a:defRPr sz="1600">
                <a:solidFill>
                  <a:srgbClr val="0C4679"/>
                </a:solidFill>
              </a:defRPr>
            </a:lvl2pPr>
          </a:lstStyle>
          <a:p>
            <a:pPr lvl="0"/>
            <a:r>
              <a:rPr lang="en-US" dirty="0"/>
              <a:t>Position Title Here</a:t>
            </a:r>
            <a:br>
              <a:rPr lang="en-US" dirty="0"/>
            </a:br>
            <a:r>
              <a:rPr lang="en-US" dirty="0"/>
              <a:t>Department | Company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1C43FF-7F94-F6A7-4F74-0258ED121F3D}"/>
              </a:ext>
            </a:extLst>
          </p:cNvPr>
          <p:cNvSpPr txBox="1"/>
          <p:nvPr userDrawn="1"/>
        </p:nvSpPr>
        <p:spPr>
          <a:xfrm>
            <a:off x="6995236" y="6436952"/>
            <a:ext cx="4671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 iPipeline | Company Confidential | Information not to be shared, distributed or copied.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604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Slide -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055BCB-6BAF-2457-9866-24F032D39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5A6543-7DBE-E940-A5DF-BFF26E48E7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2C16A8-453B-7E93-A70B-5F46DEFC24CE}"/>
              </a:ext>
            </a:extLst>
          </p:cNvPr>
          <p:cNvSpPr/>
          <p:nvPr userDrawn="1"/>
        </p:nvSpPr>
        <p:spPr>
          <a:xfrm>
            <a:off x="0" y="0"/>
            <a:ext cx="12192000" cy="552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3EE848E-C52F-BF79-AF82-D49747634670}"/>
              </a:ext>
            </a:extLst>
          </p:cNvPr>
          <p:cNvCxnSpPr/>
          <p:nvPr userDrawn="1"/>
        </p:nvCxnSpPr>
        <p:spPr>
          <a:xfrm>
            <a:off x="0" y="552893"/>
            <a:ext cx="12192000" cy="0"/>
          </a:xfrm>
          <a:prstGeom prst="line">
            <a:avLst/>
          </a:prstGeom>
          <a:ln>
            <a:solidFill>
              <a:srgbClr val="4A9B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blue and black stripes&#10;&#10;Description automatically generated">
            <a:extLst>
              <a:ext uri="{FF2B5EF4-FFF2-40B4-BE49-F238E27FC236}">
                <a16:creationId xmlns:a16="http://schemas.microsoft.com/office/drawing/2014/main" id="{4DD70828-F8AA-B32D-2DE8-089D52D571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1403" y="161889"/>
            <a:ext cx="641134" cy="232708"/>
          </a:xfrm>
          <a:prstGeom prst="rect">
            <a:avLst/>
          </a:prstGeom>
        </p:spPr>
      </p:pic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B9468D63-3D90-7C54-F764-37D7D8B638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6150" y="19878"/>
            <a:ext cx="10407650" cy="55245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Heading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831E083-790B-E9AF-44A0-9199553C72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1863" y="810390"/>
            <a:ext cx="10421936" cy="815726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000" b="1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Presenters, Guest Speakers, Employee Headshots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D8D15C56-8F21-CE8F-B678-CC33BF48A0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1862" y="1644445"/>
            <a:ext cx="10421936" cy="47514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000" b="1" i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9F60FC-DA4D-4F18-FA8F-91A655F21BFC}"/>
              </a:ext>
            </a:extLst>
          </p:cNvPr>
          <p:cNvSpPr txBox="1"/>
          <p:nvPr userDrawn="1"/>
        </p:nvSpPr>
        <p:spPr>
          <a:xfrm>
            <a:off x="6995236" y="6436952"/>
            <a:ext cx="4671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 iPipeline | Company Confidential | Information not to be shared, distributed or copied.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icture Placeholder 25">
            <a:extLst>
              <a:ext uri="{FF2B5EF4-FFF2-40B4-BE49-F238E27FC236}">
                <a16:creationId xmlns:a16="http://schemas.microsoft.com/office/drawing/2014/main" id="{64C396B0-3A0E-A398-6A44-996F01924FC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63406" y="2373313"/>
            <a:ext cx="2305050" cy="2305050"/>
          </a:xfrm>
          <a:prstGeom prst="ellipse">
            <a:avLst/>
          </a:prstGeom>
          <a:ln w="57150">
            <a:solidFill>
              <a:srgbClr val="4A9BCB"/>
            </a:solidFill>
          </a:ln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Picture Placeholder 25">
            <a:extLst>
              <a:ext uri="{FF2B5EF4-FFF2-40B4-BE49-F238E27FC236}">
                <a16:creationId xmlns:a16="http://schemas.microsoft.com/office/drawing/2014/main" id="{1DC74E99-DC52-B42B-B888-43F5A54728A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567470" y="2392667"/>
            <a:ext cx="2305050" cy="2305050"/>
          </a:xfrm>
          <a:prstGeom prst="ellipse">
            <a:avLst/>
          </a:prstGeom>
          <a:ln w="57150">
            <a:solidFill>
              <a:srgbClr val="4A9BCB"/>
            </a:solidFill>
          </a:ln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25">
            <a:extLst>
              <a:ext uri="{FF2B5EF4-FFF2-40B4-BE49-F238E27FC236}">
                <a16:creationId xmlns:a16="http://schemas.microsoft.com/office/drawing/2014/main" id="{F398F736-DF0F-906E-A985-73C3DFD0A07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171534" y="2370625"/>
            <a:ext cx="2305050" cy="2305050"/>
          </a:xfrm>
          <a:prstGeom prst="ellipse">
            <a:avLst/>
          </a:prstGeom>
          <a:ln w="57150">
            <a:solidFill>
              <a:srgbClr val="4A9BCB"/>
            </a:solidFill>
          </a:ln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25">
            <a:extLst>
              <a:ext uri="{FF2B5EF4-FFF2-40B4-BE49-F238E27FC236}">
                <a16:creationId xmlns:a16="http://schemas.microsoft.com/office/drawing/2014/main" id="{B92801BC-1A50-978F-CAE4-A9EC744A0D4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858498" y="2370625"/>
            <a:ext cx="2305050" cy="2305050"/>
          </a:xfrm>
          <a:prstGeom prst="ellipse">
            <a:avLst/>
          </a:prstGeom>
          <a:ln w="57150">
            <a:solidFill>
              <a:srgbClr val="4A9BCB"/>
            </a:solidFill>
          </a:ln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ext Placeholder 26">
            <a:extLst>
              <a:ext uri="{FF2B5EF4-FFF2-40B4-BE49-F238E27FC236}">
                <a16:creationId xmlns:a16="http://schemas.microsoft.com/office/drawing/2014/main" id="{71E46A01-943C-DA4B-2EAA-A57B738B92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0081" y="4822629"/>
            <a:ext cx="2305050" cy="286862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  <a:lvl2pPr marL="457200" indent="0" algn="ctr">
              <a:buNone/>
              <a:defRPr sz="1600">
                <a:solidFill>
                  <a:srgbClr val="0C4679"/>
                </a:solidFill>
              </a:defRPr>
            </a:lvl2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15" name="Text Placeholder 26">
            <a:extLst>
              <a:ext uri="{FF2B5EF4-FFF2-40B4-BE49-F238E27FC236}">
                <a16:creationId xmlns:a16="http://schemas.microsoft.com/office/drawing/2014/main" id="{0F295E20-6A7E-ECBB-309E-7E1CBE0351E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70081" y="5133210"/>
            <a:ext cx="2305050" cy="9144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1600">
                <a:solidFill>
                  <a:srgbClr val="0C4679"/>
                </a:solidFill>
              </a:defRPr>
            </a:lvl2pPr>
          </a:lstStyle>
          <a:p>
            <a:pPr lvl="0"/>
            <a:r>
              <a:rPr lang="en-US" dirty="0"/>
              <a:t>Position Title Here</a:t>
            </a:r>
            <a:br>
              <a:rPr lang="en-US" dirty="0"/>
            </a:br>
            <a:r>
              <a:rPr lang="en-US" dirty="0"/>
              <a:t>Department | Company</a:t>
            </a:r>
          </a:p>
        </p:txBody>
      </p:sp>
      <p:sp>
        <p:nvSpPr>
          <p:cNvPr id="16" name="Text Placeholder 26">
            <a:extLst>
              <a:ext uri="{FF2B5EF4-FFF2-40B4-BE49-F238E27FC236}">
                <a16:creationId xmlns:a16="http://schemas.microsoft.com/office/drawing/2014/main" id="{BD2CE855-73F5-A621-10A6-E1B42FF5889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67470" y="4820493"/>
            <a:ext cx="2305050" cy="286862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  <a:lvl2pPr marL="457200" indent="0" algn="ctr">
              <a:buNone/>
              <a:defRPr sz="1600">
                <a:solidFill>
                  <a:srgbClr val="0C4679"/>
                </a:solidFill>
              </a:defRPr>
            </a:lvl2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817BA041-25A3-394F-0B5F-A1908CF2103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171534" y="5133210"/>
            <a:ext cx="2305050" cy="9144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1600">
                <a:solidFill>
                  <a:srgbClr val="0C4679"/>
                </a:solidFill>
              </a:defRPr>
            </a:lvl2pPr>
          </a:lstStyle>
          <a:p>
            <a:pPr lvl="0"/>
            <a:r>
              <a:rPr lang="en-US" dirty="0"/>
              <a:t>Position Title Here</a:t>
            </a:r>
            <a:br>
              <a:rPr lang="en-US" dirty="0"/>
            </a:br>
            <a:r>
              <a:rPr lang="en-US" dirty="0"/>
              <a:t>Department | Company</a:t>
            </a:r>
          </a:p>
        </p:txBody>
      </p:sp>
      <p:sp>
        <p:nvSpPr>
          <p:cNvPr id="18" name="Text Placeholder 26">
            <a:extLst>
              <a:ext uri="{FF2B5EF4-FFF2-40B4-BE49-F238E27FC236}">
                <a16:creationId xmlns:a16="http://schemas.microsoft.com/office/drawing/2014/main" id="{8710F544-ED2E-BB1E-B8EB-F5021E20895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71534" y="4820493"/>
            <a:ext cx="2305050" cy="286862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  <a:lvl2pPr marL="457200" indent="0" algn="ctr">
              <a:buNone/>
              <a:defRPr sz="1600">
                <a:solidFill>
                  <a:srgbClr val="0C4679"/>
                </a:solidFill>
              </a:defRPr>
            </a:lvl2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3075910F-1D8E-7488-1B66-410BAEA2CCA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575453" y="5131074"/>
            <a:ext cx="2305050" cy="9144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1600">
                <a:solidFill>
                  <a:srgbClr val="0C4679"/>
                </a:solidFill>
              </a:defRPr>
            </a:lvl2pPr>
          </a:lstStyle>
          <a:p>
            <a:pPr lvl="0"/>
            <a:r>
              <a:rPr lang="en-US" dirty="0"/>
              <a:t>Position Title Here</a:t>
            </a:r>
            <a:br>
              <a:rPr lang="en-US" dirty="0"/>
            </a:br>
            <a:r>
              <a:rPr lang="en-US" dirty="0"/>
              <a:t>Department | Company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B85A1DC7-8332-B76B-68A6-445FD030938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58498" y="5133210"/>
            <a:ext cx="2305050" cy="9144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1600">
                <a:solidFill>
                  <a:srgbClr val="0C4679"/>
                </a:solidFill>
              </a:defRPr>
            </a:lvl2pPr>
          </a:lstStyle>
          <a:p>
            <a:pPr lvl="0"/>
            <a:r>
              <a:rPr lang="en-US" dirty="0"/>
              <a:t>Position Title Here</a:t>
            </a:r>
            <a:br>
              <a:rPr lang="en-US" dirty="0"/>
            </a:br>
            <a:r>
              <a:rPr lang="en-US" dirty="0"/>
              <a:t>Department | Company</a:t>
            </a:r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7C3A708-B51A-2F89-0246-BF5D2929A05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858498" y="4820493"/>
            <a:ext cx="2305050" cy="286862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  <a:lvl2pPr marL="457200" indent="0" algn="ctr">
              <a:buNone/>
              <a:defRPr sz="1600">
                <a:solidFill>
                  <a:srgbClr val="0C4679"/>
                </a:solidFill>
              </a:defRPr>
            </a:lvl2pPr>
          </a:lstStyle>
          <a:p>
            <a:pPr lvl="0"/>
            <a:r>
              <a:rPr lang="en-US" dirty="0"/>
              <a:t>Name Here</a:t>
            </a:r>
          </a:p>
        </p:txBody>
      </p:sp>
    </p:spTree>
    <p:extLst>
      <p:ext uri="{BB962C8B-B14F-4D97-AF65-F5344CB8AC3E}">
        <p14:creationId xmlns:p14="http://schemas.microsoft.com/office/powerpoint/2010/main" val="4284398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2B8EE21-E2ED-E7D0-EDC5-A2E4802D02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474118"/>
            <a:ext cx="9144000" cy="1909763"/>
          </a:xfrm>
        </p:spPr>
        <p:txBody>
          <a:bodyPr anchor="ctr" anchorCtr="0"/>
          <a:lstStyle>
            <a:lvl1pPr algn="ctr">
              <a:defRPr sz="6000">
                <a:solidFill>
                  <a:srgbClr val="4A9BCB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2541EE-F929-C516-C01E-A8ED337A24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522989" y="1816080"/>
            <a:ext cx="3146022" cy="27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359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98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26B3A-73C1-4F36-0904-34DBCDDA7C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C96A67-0204-2EDB-2624-E4F6F88322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88DA2-2D02-3F09-AE33-6F1332D3F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D0E9F-7E0E-3446-BD59-115145E37EDC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CD994-4690-5203-991D-2BD31D7E5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466F8-BBD8-0F98-FBBB-8319BE908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623C9-2CAE-234A-93D1-E25BD2D41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14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CA61148-F3CF-B6DF-5AD2-2BC769F15D7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46150" y="1505668"/>
            <a:ext cx="10407650" cy="4553610"/>
          </a:xfrm>
        </p:spPr>
        <p:txBody>
          <a:bodyPr>
            <a:normAutofit/>
          </a:bodyPr>
          <a:lstStyle>
            <a:lvl2pPr>
              <a:defRPr sz="2000">
                <a:solidFill>
                  <a:srgbClr val="4A9BCB"/>
                </a:solidFill>
              </a:defRPr>
            </a:lvl2pPr>
          </a:lstStyle>
          <a:p>
            <a:pPr lvl="0"/>
            <a:r>
              <a:rPr lang="en-US" dirty="0"/>
              <a:t>Agenda Topic A – Presenter, Time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A9BC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Agenda Topic B – Presenter, Time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A9BC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Agenda Topic C – Presenter, Time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A9BC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E95E50B-BB3B-5CCE-DDFE-FCA8D1454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6543-7DBE-E940-A5DF-BFF26E48E7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870F59-2FC5-5DCC-BAE7-AF3EB7348CF6}"/>
              </a:ext>
            </a:extLst>
          </p:cNvPr>
          <p:cNvSpPr/>
          <p:nvPr userDrawn="1"/>
        </p:nvSpPr>
        <p:spPr>
          <a:xfrm>
            <a:off x="0" y="0"/>
            <a:ext cx="12192000" cy="552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C727D-CB22-A73A-1262-55E1E0E754C6}"/>
              </a:ext>
            </a:extLst>
          </p:cNvPr>
          <p:cNvCxnSpPr/>
          <p:nvPr userDrawn="1"/>
        </p:nvCxnSpPr>
        <p:spPr>
          <a:xfrm>
            <a:off x="0" y="552893"/>
            <a:ext cx="12192000" cy="0"/>
          </a:xfrm>
          <a:prstGeom prst="line">
            <a:avLst/>
          </a:prstGeom>
          <a:ln>
            <a:solidFill>
              <a:srgbClr val="4A9B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blue and black stripes&#10;&#10;Description automatically generated">
            <a:extLst>
              <a:ext uri="{FF2B5EF4-FFF2-40B4-BE49-F238E27FC236}">
                <a16:creationId xmlns:a16="http://schemas.microsoft.com/office/drawing/2014/main" id="{061AB8F8-F5B5-AB3E-E725-7507632E1B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1403" y="161889"/>
            <a:ext cx="641134" cy="232708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BCA43DA-F9FE-DF11-3661-B2CADFB71F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6150" y="19878"/>
            <a:ext cx="10407650" cy="55245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835D60-9E6C-C281-F967-9EC6A7CBEF21}"/>
              </a:ext>
            </a:extLst>
          </p:cNvPr>
          <p:cNvSpPr txBox="1"/>
          <p:nvPr userDrawn="1"/>
        </p:nvSpPr>
        <p:spPr>
          <a:xfrm>
            <a:off x="6995236" y="6436952"/>
            <a:ext cx="4671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 iPipeline | Company Confidential | Information not to be shared, distributed or copied.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21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396F6-C55B-1ECF-785A-531D3679C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6543-7DBE-E940-A5DF-BFF26E48E737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0360CD0-DFCC-0667-53C9-2019F300E1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1863" y="1046363"/>
            <a:ext cx="10421936" cy="815726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5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4154775-08BF-563B-2FFF-521C6D9B5A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1863" y="1862089"/>
            <a:ext cx="10328273" cy="426879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0E877E-7387-0408-285E-286F2569E158}"/>
              </a:ext>
            </a:extLst>
          </p:cNvPr>
          <p:cNvSpPr/>
          <p:nvPr userDrawn="1"/>
        </p:nvSpPr>
        <p:spPr>
          <a:xfrm>
            <a:off x="0" y="0"/>
            <a:ext cx="12192000" cy="552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B4DC902-0255-1717-D49C-2B9E19AC703F}"/>
              </a:ext>
            </a:extLst>
          </p:cNvPr>
          <p:cNvCxnSpPr/>
          <p:nvPr userDrawn="1"/>
        </p:nvCxnSpPr>
        <p:spPr>
          <a:xfrm>
            <a:off x="0" y="552893"/>
            <a:ext cx="12192000" cy="0"/>
          </a:xfrm>
          <a:prstGeom prst="line">
            <a:avLst/>
          </a:prstGeom>
          <a:ln>
            <a:solidFill>
              <a:srgbClr val="4A9B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blue and black stripes&#10;&#10;Description automatically generated">
            <a:extLst>
              <a:ext uri="{FF2B5EF4-FFF2-40B4-BE49-F238E27FC236}">
                <a16:creationId xmlns:a16="http://schemas.microsoft.com/office/drawing/2014/main" id="{214EEB9E-A908-B64F-5467-2ED0200547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1403" y="161889"/>
            <a:ext cx="641134" cy="232708"/>
          </a:xfrm>
          <a:prstGeom prst="rect">
            <a:avLst/>
          </a:prstGeom>
        </p:spPr>
      </p:pic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2FE75C60-244B-E4F8-CDFC-DEE2EF8A28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6150" y="19878"/>
            <a:ext cx="10407650" cy="55245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Heading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6A745B-3FDA-98ED-098D-DE56043F4A57}"/>
              </a:ext>
            </a:extLst>
          </p:cNvPr>
          <p:cNvSpPr txBox="1"/>
          <p:nvPr userDrawn="1"/>
        </p:nvSpPr>
        <p:spPr>
          <a:xfrm>
            <a:off x="6995236" y="6436952"/>
            <a:ext cx="4671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 iPipeline | Company Confidential | Information not to be shared, distributed or copied.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373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2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367D0-B116-05E5-F758-30C92203E6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0288" y="1857526"/>
            <a:ext cx="5068302" cy="42434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C118A3-2339-9ACA-7BDF-681671995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6543-7DBE-E940-A5DF-BFF26E48E73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5C413D-154B-4BD3-51E5-45A76C70C54C}"/>
              </a:ext>
            </a:extLst>
          </p:cNvPr>
          <p:cNvSpPr/>
          <p:nvPr userDrawn="1"/>
        </p:nvSpPr>
        <p:spPr>
          <a:xfrm>
            <a:off x="0" y="0"/>
            <a:ext cx="12192000" cy="552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BBBA7D-6C01-B275-1377-D2D9B6ECDE04}"/>
              </a:ext>
            </a:extLst>
          </p:cNvPr>
          <p:cNvCxnSpPr/>
          <p:nvPr userDrawn="1"/>
        </p:nvCxnSpPr>
        <p:spPr>
          <a:xfrm>
            <a:off x="0" y="552893"/>
            <a:ext cx="12192000" cy="0"/>
          </a:xfrm>
          <a:prstGeom prst="line">
            <a:avLst/>
          </a:prstGeom>
          <a:ln>
            <a:solidFill>
              <a:srgbClr val="4A9B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blue and black stripes&#10;&#10;Description automatically generated">
            <a:extLst>
              <a:ext uri="{FF2B5EF4-FFF2-40B4-BE49-F238E27FC236}">
                <a16:creationId xmlns:a16="http://schemas.microsoft.com/office/drawing/2014/main" id="{06983224-34B2-F9B6-E1C2-14F532B04F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1403" y="161889"/>
            <a:ext cx="641134" cy="232708"/>
          </a:xfrm>
          <a:prstGeom prst="rect">
            <a:avLst/>
          </a:prstGeom>
        </p:spPr>
      </p:pic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7948F15B-ED58-58FF-F642-49522EC8CB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6150" y="19878"/>
            <a:ext cx="10407650" cy="55245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Heading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FBFE3C22-91EF-AD4F-8FC8-04D0E48922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1863" y="1046363"/>
            <a:ext cx="10440986" cy="815726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5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C2F812C-2009-138C-C735-96BD2E0D1DC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04547" y="1859101"/>
            <a:ext cx="5068302" cy="42434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FC2C33-9B2E-C3BA-7731-F2A043549103}"/>
              </a:ext>
            </a:extLst>
          </p:cNvPr>
          <p:cNvSpPr txBox="1"/>
          <p:nvPr userDrawn="1"/>
        </p:nvSpPr>
        <p:spPr>
          <a:xfrm>
            <a:off x="6995236" y="6436952"/>
            <a:ext cx="4671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 iPipeline | Company Confidential | Information not to be shared, distributed or copied.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989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2 Column (al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F9EB14-E424-1AA1-969F-2FB700EF3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6543-7DBE-E940-A5DF-BFF26E48E73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40EA7A-29A3-A80D-9390-7D9362A48D71}"/>
              </a:ext>
            </a:extLst>
          </p:cNvPr>
          <p:cNvSpPr/>
          <p:nvPr userDrawn="1"/>
        </p:nvSpPr>
        <p:spPr>
          <a:xfrm>
            <a:off x="0" y="0"/>
            <a:ext cx="12192000" cy="552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832E242-EE47-FD30-9285-EB0C1D684DC4}"/>
              </a:ext>
            </a:extLst>
          </p:cNvPr>
          <p:cNvCxnSpPr/>
          <p:nvPr userDrawn="1"/>
        </p:nvCxnSpPr>
        <p:spPr>
          <a:xfrm>
            <a:off x="0" y="552893"/>
            <a:ext cx="12192000" cy="0"/>
          </a:xfrm>
          <a:prstGeom prst="line">
            <a:avLst/>
          </a:prstGeom>
          <a:ln>
            <a:solidFill>
              <a:srgbClr val="4A9B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blue and black stripes&#10;&#10;Description automatically generated">
            <a:extLst>
              <a:ext uri="{FF2B5EF4-FFF2-40B4-BE49-F238E27FC236}">
                <a16:creationId xmlns:a16="http://schemas.microsoft.com/office/drawing/2014/main" id="{36408349-4471-AA65-2904-95E9B575A9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1403" y="161889"/>
            <a:ext cx="641134" cy="232708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2E38A712-A882-CE33-7A33-04ED01BD12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6150" y="19878"/>
            <a:ext cx="10407650" cy="55245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Heading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03DD8E8-892C-8D02-C5BF-D868140D543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930284" y="1863230"/>
            <a:ext cx="5165716" cy="42433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049576E-907F-D3FE-7645-9E883B5C42B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72212" y="1863230"/>
            <a:ext cx="5081587" cy="4243388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E8023F89-0AC6-0C1F-B64F-71581DD77D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1863" y="1046363"/>
            <a:ext cx="10421936" cy="815726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5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5EFA42-2F63-A40D-453A-DD6E0E8F0433}"/>
              </a:ext>
            </a:extLst>
          </p:cNvPr>
          <p:cNvSpPr txBox="1"/>
          <p:nvPr userDrawn="1"/>
        </p:nvSpPr>
        <p:spPr>
          <a:xfrm>
            <a:off x="6995236" y="6436952"/>
            <a:ext cx="4671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 iPipeline | Company Confidential | Information not to be shared, distributed or copied.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001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-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396F6-C55B-1ECF-785A-531D3679C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6543-7DBE-E940-A5DF-BFF26E48E737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0360CD0-DFCC-0667-53C9-2019F300E1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1863" y="1481465"/>
            <a:ext cx="5396748" cy="81572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45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Transition Slide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4154775-08BF-563B-2FFF-521C6D9B5A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1864" y="3453934"/>
            <a:ext cx="5396748" cy="263404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A blue and black stripes&#10;&#10;Description automatically generated">
            <a:extLst>
              <a:ext uri="{FF2B5EF4-FFF2-40B4-BE49-F238E27FC236}">
                <a16:creationId xmlns:a16="http://schemas.microsoft.com/office/drawing/2014/main" id="{1E46BE64-ABB8-7C42-02A4-190D00583C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1403" y="235628"/>
            <a:ext cx="1005956" cy="365125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F1C0A564-B7A0-3244-89D4-BD18D1BA25D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1863" y="2716099"/>
            <a:ext cx="5396748" cy="47514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000" b="1" i="0">
                <a:solidFill>
                  <a:srgbClr val="4A9BC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5CBB410-B553-1957-63AA-A1A1674A40B5}"/>
              </a:ext>
            </a:extLst>
          </p:cNvPr>
          <p:cNvCxnSpPr/>
          <p:nvPr userDrawn="1"/>
        </p:nvCxnSpPr>
        <p:spPr>
          <a:xfrm>
            <a:off x="6515100" y="0"/>
            <a:ext cx="0" cy="6858000"/>
          </a:xfrm>
          <a:prstGeom prst="line">
            <a:avLst/>
          </a:prstGeom>
          <a:ln w="12700">
            <a:solidFill>
              <a:srgbClr val="4A9B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FDEAA60-300D-9F65-8379-A37834C54468}"/>
              </a:ext>
            </a:extLst>
          </p:cNvPr>
          <p:cNvSpPr txBox="1"/>
          <p:nvPr userDrawn="1"/>
        </p:nvSpPr>
        <p:spPr>
          <a:xfrm>
            <a:off x="6995236" y="6436952"/>
            <a:ext cx="4671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 iPipeline | Company Confidential | Information not to be shared, distributed or copied.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476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-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396F6-C55B-1ECF-785A-531D3679C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5A6543-7DBE-E940-A5DF-BFF26E48E7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0360CD0-DFCC-0667-53C9-2019F300E1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1863" y="1481465"/>
            <a:ext cx="5396748" cy="81572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4500" b="1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Transition Slide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4154775-08BF-563B-2FFF-521C6D9B5A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1864" y="3453934"/>
            <a:ext cx="5396748" cy="2634045"/>
          </a:xfrm>
        </p:spPr>
        <p:txBody>
          <a:bodyPr/>
          <a:lstStyle>
            <a:lvl1pPr>
              <a:defRPr sz="2000">
                <a:solidFill>
                  <a:schemeClr val="accent6"/>
                </a:solidFill>
              </a:defRPr>
            </a:lvl1pPr>
            <a:lvl2pPr>
              <a:defRPr sz="1800">
                <a:solidFill>
                  <a:schemeClr val="accent6"/>
                </a:solidFill>
              </a:defRPr>
            </a:lvl2pPr>
            <a:lvl3pPr>
              <a:defRPr sz="1600">
                <a:solidFill>
                  <a:schemeClr val="accent6"/>
                </a:solidFill>
              </a:defRPr>
            </a:lvl3pPr>
            <a:lvl4pPr>
              <a:defRPr sz="14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A blue and black stripes&#10;&#10;Description automatically generated">
            <a:extLst>
              <a:ext uri="{FF2B5EF4-FFF2-40B4-BE49-F238E27FC236}">
                <a16:creationId xmlns:a16="http://schemas.microsoft.com/office/drawing/2014/main" id="{1E46BE64-ABB8-7C42-02A4-190D00583C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1403" y="235628"/>
            <a:ext cx="1005956" cy="365125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F1C0A564-B7A0-3244-89D4-BD18D1BA25D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1863" y="2716099"/>
            <a:ext cx="5396748" cy="47514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000" b="1" i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7B07C7-F2A8-253F-A022-19F9E17EFDA1}"/>
              </a:ext>
            </a:extLst>
          </p:cNvPr>
          <p:cNvSpPr txBox="1"/>
          <p:nvPr userDrawn="1"/>
        </p:nvSpPr>
        <p:spPr>
          <a:xfrm>
            <a:off x="6995236" y="6436952"/>
            <a:ext cx="4671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 iPipeline | Company Confidential | Information not to be shared, distributed or copied.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788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nt Slide -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1209A8-097D-031F-4EC8-39CFEAB91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6543-7DBE-E940-A5DF-BFF26E48E73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27FCED-1C67-8CDD-DE16-AF4C4DF6A44D}"/>
              </a:ext>
            </a:extLst>
          </p:cNvPr>
          <p:cNvSpPr/>
          <p:nvPr userDrawn="1"/>
        </p:nvSpPr>
        <p:spPr>
          <a:xfrm>
            <a:off x="0" y="0"/>
            <a:ext cx="12192000" cy="552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E8BA58F-1211-4BE0-A6CF-53EE182F9BDD}"/>
              </a:ext>
            </a:extLst>
          </p:cNvPr>
          <p:cNvCxnSpPr/>
          <p:nvPr userDrawn="1"/>
        </p:nvCxnSpPr>
        <p:spPr>
          <a:xfrm>
            <a:off x="0" y="552893"/>
            <a:ext cx="12192000" cy="0"/>
          </a:xfrm>
          <a:prstGeom prst="line">
            <a:avLst/>
          </a:prstGeom>
          <a:ln>
            <a:solidFill>
              <a:srgbClr val="4A9B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blue and black stripes&#10;&#10;Description automatically generated">
            <a:extLst>
              <a:ext uri="{FF2B5EF4-FFF2-40B4-BE49-F238E27FC236}">
                <a16:creationId xmlns:a16="http://schemas.microsoft.com/office/drawing/2014/main" id="{BF4B8A79-2BC1-AF25-2CC7-D6FB84DB16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1403" y="161889"/>
            <a:ext cx="641134" cy="232708"/>
          </a:xfrm>
          <a:prstGeom prst="rect">
            <a:avLst/>
          </a:prstGeom>
        </p:spPr>
      </p:pic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B0C70BF1-7F8F-8C47-E1B8-34FCAB8F49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6150" y="19878"/>
            <a:ext cx="10407650" cy="55245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Heading</a:t>
            </a:r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D9C99C89-C025-3DB9-F934-CB4120E549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1863" y="3453934"/>
            <a:ext cx="6335211" cy="263404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45FDD16-0432-2BC3-CF2D-0F9D0C039A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1863" y="2716099"/>
            <a:ext cx="6335212" cy="47514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000" b="1" i="0">
                <a:solidFill>
                  <a:srgbClr val="4A9BC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901587-3121-F7F2-3EE3-8719A8422A85}"/>
              </a:ext>
            </a:extLst>
          </p:cNvPr>
          <p:cNvSpPr/>
          <p:nvPr userDrawn="1"/>
        </p:nvSpPr>
        <p:spPr>
          <a:xfrm>
            <a:off x="9059779" y="1540042"/>
            <a:ext cx="2719137" cy="4307305"/>
          </a:xfrm>
          <a:prstGeom prst="rect">
            <a:avLst/>
          </a:prstGeom>
          <a:solidFill>
            <a:srgbClr val="4A9B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781DC13-F05D-34CC-A7BD-4916012DF5B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27924" y="2009356"/>
            <a:ext cx="3825875" cy="33686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7886E9-269D-82CE-19C1-D6A5755BD5F3}"/>
              </a:ext>
            </a:extLst>
          </p:cNvPr>
          <p:cNvSpPr txBox="1"/>
          <p:nvPr userDrawn="1"/>
        </p:nvSpPr>
        <p:spPr>
          <a:xfrm>
            <a:off x="6995236" y="6436952"/>
            <a:ext cx="4671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 iPipeline | Company Confidential | Information not to be shared, distributed or copied.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9D4630FE-EF2D-7730-9A56-A6AA100D3E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1863" y="1481465"/>
            <a:ext cx="5396748" cy="81572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4500" b="1" i="0">
                <a:solidFill>
                  <a:srgbClr val="0C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Accent Slide</a:t>
            </a:r>
          </a:p>
        </p:txBody>
      </p:sp>
    </p:spTree>
    <p:extLst>
      <p:ext uri="{BB962C8B-B14F-4D97-AF65-F5344CB8AC3E}">
        <p14:creationId xmlns:p14="http://schemas.microsoft.com/office/powerpoint/2010/main" val="3830281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nt Slide -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1209A8-097D-031F-4EC8-39CFEAB91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5A6543-7DBE-E940-A5DF-BFF26E48E7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27FCED-1C67-8CDD-DE16-AF4C4DF6A44D}"/>
              </a:ext>
            </a:extLst>
          </p:cNvPr>
          <p:cNvSpPr/>
          <p:nvPr userDrawn="1"/>
        </p:nvSpPr>
        <p:spPr>
          <a:xfrm>
            <a:off x="0" y="0"/>
            <a:ext cx="12192000" cy="552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E8BA58F-1211-4BE0-A6CF-53EE182F9BDD}"/>
              </a:ext>
            </a:extLst>
          </p:cNvPr>
          <p:cNvCxnSpPr/>
          <p:nvPr userDrawn="1"/>
        </p:nvCxnSpPr>
        <p:spPr>
          <a:xfrm>
            <a:off x="0" y="552893"/>
            <a:ext cx="12192000" cy="0"/>
          </a:xfrm>
          <a:prstGeom prst="line">
            <a:avLst/>
          </a:prstGeom>
          <a:ln>
            <a:solidFill>
              <a:srgbClr val="4A9B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blue and black stripes&#10;&#10;Description automatically generated">
            <a:extLst>
              <a:ext uri="{FF2B5EF4-FFF2-40B4-BE49-F238E27FC236}">
                <a16:creationId xmlns:a16="http://schemas.microsoft.com/office/drawing/2014/main" id="{BF4B8A79-2BC1-AF25-2CC7-D6FB84DB16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1403" y="161889"/>
            <a:ext cx="641134" cy="232708"/>
          </a:xfrm>
          <a:prstGeom prst="rect">
            <a:avLst/>
          </a:prstGeom>
        </p:spPr>
      </p:pic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B0C70BF1-7F8F-8C47-E1B8-34FCAB8F49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6150" y="19878"/>
            <a:ext cx="10407650" cy="55245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Heading</a:t>
            </a:r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D9C99C89-C025-3DB9-F934-CB4120E549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1863" y="3453934"/>
            <a:ext cx="6335211" cy="2634045"/>
          </a:xfrm>
        </p:spPr>
        <p:txBody>
          <a:bodyPr/>
          <a:lstStyle>
            <a:lvl1pPr>
              <a:defRPr sz="2000">
                <a:solidFill>
                  <a:schemeClr val="accent6"/>
                </a:solidFill>
              </a:defRPr>
            </a:lvl1pPr>
            <a:lvl2pPr>
              <a:defRPr sz="1800">
                <a:solidFill>
                  <a:schemeClr val="accent6"/>
                </a:solidFill>
              </a:defRPr>
            </a:lvl2pPr>
            <a:lvl3pPr>
              <a:defRPr sz="1600">
                <a:solidFill>
                  <a:schemeClr val="accent6"/>
                </a:solidFill>
              </a:defRPr>
            </a:lvl3pPr>
            <a:lvl4pPr>
              <a:defRPr sz="14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45FDD16-0432-2BC3-CF2D-0F9D0C039A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1863" y="2716099"/>
            <a:ext cx="6335212" cy="47514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000" b="1" i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901587-3121-F7F2-3EE3-8719A8422A85}"/>
              </a:ext>
            </a:extLst>
          </p:cNvPr>
          <p:cNvSpPr/>
          <p:nvPr userDrawn="1"/>
        </p:nvSpPr>
        <p:spPr>
          <a:xfrm>
            <a:off x="9059779" y="1540042"/>
            <a:ext cx="2719137" cy="4307305"/>
          </a:xfrm>
          <a:prstGeom prst="rect">
            <a:avLst/>
          </a:prstGeom>
          <a:solidFill>
            <a:srgbClr val="4A9B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781DC13-F05D-34CC-A7BD-4916012DF5B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27924" y="2009356"/>
            <a:ext cx="3825875" cy="3368675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22B751-6A22-5C31-8A08-D6CC696CC8C3}"/>
              </a:ext>
            </a:extLst>
          </p:cNvPr>
          <p:cNvSpPr txBox="1"/>
          <p:nvPr userDrawn="1"/>
        </p:nvSpPr>
        <p:spPr>
          <a:xfrm>
            <a:off x="6995236" y="6436952"/>
            <a:ext cx="4671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 iPipeline | Company Confidential | Information not to be shared, distributed or copied.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A7B1D4D4-7AAE-3A5E-5330-1E694E518A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1863" y="1481465"/>
            <a:ext cx="5396748" cy="81572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4500" b="1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Accent Slide</a:t>
            </a:r>
          </a:p>
        </p:txBody>
      </p:sp>
    </p:spTree>
    <p:extLst>
      <p:ext uri="{BB962C8B-B14F-4D97-AF65-F5344CB8AC3E}">
        <p14:creationId xmlns:p14="http://schemas.microsoft.com/office/powerpoint/2010/main" val="1948522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F0A52D-923A-4CDE-0F57-A8C17F71E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4C6A53-30AA-AC33-0B41-83F9C642F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4BF6C9-C723-9B7B-C1EB-11568100E8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799" y="6356350"/>
            <a:ext cx="6261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4A9BC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D5A6543-7DBE-E940-A5DF-BFF26E48E7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534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61" r:id="rId7"/>
    <p:sldLayoutId id="2147483654" r:id="rId8"/>
    <p:sldLayoutId id="2147483662" r:id="rId9"/>
    <p:sldLayoutId id="2147483656" r:id="rId10"/>
    <p:sldLayoutId id="2147483657" r:id="rId11"/>
    <p:sldLayoutId id="2147483665" r:id="rId12"/>
    <p:sldLayoutId id="2147483655" r:id="rId13"/>
    <p:sldLayoutId id="2147483666" r:id="rId14"/>
    <p:sldLayoutId id="2147483667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C467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4A9BCB"/>
        </a:buClr>
        <a:buFont typeface="Arial" panose="020B0604020202020204" pitchFamily="34" charset="0"/>
        <a:buChar char="•"/>
        <a:defRPr sz="2000" kern="1200">
          <a:solidFill>
            <a:srgbClr val="0C467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A9BCB"/>
        </a:buClr>
        <a:buFont typeface="Arial" panose="020B0604020202020204" pitchFamily="34" charset="0"/>
        <a:buChar char="•"/>
        <a:defRPr sz="1800" kern="1200">
          <a:solidFill>
            <a:srgbClr val="0C467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A9BCB"/>
        </a:buClr>
        <a:buFont typeface="Arial" panose="020B0604020202020204" pitchFamily="34" charset="0"/>
        <a:buChar char="•"/>
        <a:defRPr sz="1600" kern="1200">
          <a:solidFill>
            <a:srgbClr val="0C467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A9BCB"/>
        </a:buClr>
        <a:buFont typeface="Arial" panose="020B0604020202020204" pitchFamily="34" charset="0"/>
        <a:buChar char="•"/>
        <a:defRPr sz="1400" kern="1200">
          <a:solidFill>
            <a:srgbClr val="0C467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A9BCB"/>
        </a:buClr>
        <a:buFont typeface="Arial" panose="020B0604020202020204" pitchFamily="34" charset="0"/>
        <a:buChar char="•"/>
        <a:defRPr sz="1200" kern="1200">
          <a:solidFill>
            <a:srgbClr val="0C467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BF4087-CA9E-0EAD-4F97-CA105245FA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AFFIRM Monthly Advisory Meeting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B4AF49C-694E-59FA-D296-FA95BAA1B7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January 12, 2026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100E754-6F59-242E-4D0C-F4D6552531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Adam Ducorsky, Wendy Crane, Denise Madigosky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18D5A6-1BA2-5966-F44E-DCA8E41DFD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42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3470FA-57B4-95DF-13F2-DDCE87F7A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AF4697-76C7-4A74-E152-FA762BD10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6543-7DBE-E940-A5DF-BFF26E48E737}" type="slidenum">
              <a:rPr lang="en-US" smtClean="0"/>
              <a:t>9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4D6D08-369D-0171-F82A-B53ABE2B84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67FE5EA-B146-D20D-42A8-C4056C735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171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2C982A-F575-FC90-0531-78CECFFFB1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9B765B-CF1B-ABD9-0A97-7ED2F7559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6543-7DBE-E940-A5DF-BFF26E48E737}" type="slidenum">
              <a:rPr lang="en-US" smtClean="0"/>
              <a:t>10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16F158-D7C9-829B-6CEF-A44D25DF17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77E930F-C3C7-0D3C-8414-E70A3A9CE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10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27D2D7-DEFE-74AE-01C2-C84B8BD7C9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B9582B-D7E6-0A9A-2A81-B88DDFD30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6543-7DBE-E940-A5DF-BFF26E48E737}" type="slidenum">
              <a:rPr lang="en-US" smtClean="0"/>
              <a:t>11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675AF2-8C68-B09D-4777-102AA5DC25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E3CC32A-BEB9-C95F-4401-B50533F90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848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BD691C-8FF8-6C52-2A0C-9E6366E97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6543-7DBE-E940-A5DF-BFF26E48E737}" type="slidenum">
              <a:rPr lang="en-US" smtClean="0"/>
              <a:t>12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C84D33-45E2-FC67-D08F-228FD6EE1E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48D6B3C-1AB2-D610-225A-52F768C9F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0"/>
            <a:ext cx="9115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224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B0FDDD-4844-ADAF-BDBF-52B48C78A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150" y="970831"/>
            <a:ext cx="10407650" cy="4553610"/>
          </a:xfrm>
        </p:spPr>
        <p:txBody>
          <a:bodyPr>
            <a:normAutofit/>
          </a:bodyPr>
          <a:lstStyle/>
          <a:p>
            <a:r>
              <a:rPr lang="en-US" sz="3200" dirty="0"/>
              <a:t>Welcome 2026</a:t>
            </a:r>
          </a:p>
          <a:p>
            <a:r>
              <a:rPr lang="en-US" sz="3200" dirty="0" err="1"/>
              <a:t>AiPEX</a:t>
            </a:r>
            <a:r>
              <a:rPr lang="en-US" sz="3200" dirty="0"/>
              <a:t> </a:t>
            </a:r>
          </a:p>
          <a:p>
            <a:r>
              <a:rPr lang="en-US" sz="3200" dirty="0"/>
              <a:t>Q1 2026 Roadmap Review </a:t>
            </a:r>
          </a:p>
          <a:p>
            <a:r>
              <a:rPr lang="en-US" sz="3200" dirty="0"/>
              <a:t>Forms &amp; Signature Validation – Denise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64A8D7-E3C6-2E7E-46E3-0A26631D6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6543-7DBE-E940-A5DF-BFF26E48E737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8A2BF-CDF5-04CC-930E-E0B2554043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308857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22CF71-9C93-6C4C-A2BE-FBF0536F8A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373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AFFF6-5CC7-CD87-B81C-C6BDAF7D4F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5223" y="1578634"/>
            <a:ext cx="5727939" cy="4899804"/>
          </a:xfrm>
        </p:spPr>
        <p:txBody>
          <a:bodyPr>
            <a:normAutofit/>
          </a:bodyPr>
          <a:lstStyle/>
          <a:p>
            <a:r>
              <a:rPr lang="en-US" sz="2800" u="sng" dirty="0"/>
              <a:t>Day 1</a:t>
            </a:r>
          </a:p>
          <a:p>
            <a:pPr lvl="1"/>
            <a:r>
              <a:rPr lang="en-US" sz="2800" dirty="0"/>
              <a:t>3 Separate Roundtables </a:t>
            </a:r>
          </a:p>
          <a:p>
            <a:pPr lvl="2"/>
            <a:r>
              <a:rPr lang="en-US" sz="2800" dirty="0"/>
              <a:t>Distributors </a:t>
            </a:r>
          </a:p>
          <a:p>
            <a:pPr lvl="2"/>
            <a:r>
              <a:rPr lang="en-US" sz="2800" dirty="0"/>
              <a:t>Carriers</a:t>
            </a:r>
          </a:p>
          <a:p>
            <a:pPr lvl="2"/>
            <a:r>
              <a:rPr lang="en-US" sz="2800" dirty="0"/>
              <a:t>BGAs </a:t>
            </a:r>
          </a:p>
          <a:p>
            <a:pPr marL="914400" lvl="2" indent="0">
              <a:buNone/>
            </a:pPr>
            <a:endParaRPr lang="en-US" sz="900" dirty="0"/>
          </a:p>
          <a:p>
            <a:r>
              <a:rPr lang="en-US" sz="2800" u="sng" dirty="0"/>
              <a:t>Day 2</a:t>
            </a:r>
          </a:p>
          <a:p>
            <a:pPr lvl="1"/>
            <a:r>
              <a:rPr lang="en-US" sz="2800" dirty="0"/>
              <a:t>Bring Everyone Together – </a:t>
            </a:r>
          </a:p>
          <a:p>
            <a:pPr marL="457200" lvl="1" indent="0">
              <a:buNone/>
            </a:pPr>
            <a:r>
              <a:rPr lang="en-US" sz="2800" dirty="0"/>
              <a:t>      A Large Roundtable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7BDC7F-CFAB-C290-3D00-039A8E0A1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356350"/>
            <a:ext cx="62616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D5A6543-7DBE-E940-A5DF-BFF26E48E737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36A265-F0E7-F283-6C9F-51DB2929B0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46150" y="572328"/>
            <a:ext cx="10440986" cy="81572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algn="ctr"/>
            <a:r>
              <a:rPr lang="en-US" sz="4800" dirty="0">
                <a:solidFill>
                  <a:schemeClr val="bg2"/>
                </a:solidFill>
              </a:rPr>
              <a:t>AFFIRM Roundtables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7D4874-E6C5-457A-546B-7381AC4E61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0275" b="1"/>
          <a:stretch>
            <a:fillRect/>
          </a:stretch>
        </p:blipFill>
        <p:spPr>
          <a:xfrm>
            <a:off x="6497625" y="1673524"/>
            <a:ext cx="4624685" cy="387199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4563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1C6D95-9135-009F-9808-4AC33049A1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4021" y="1730808"/>
            <a:ext cx="4159297" cy="3025025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u="sng" dirty="0">
                <a:solidFill>
                  <a:schemeClr val="accent4">
                    <a:lumMod val="75000"/>
                  </a:schemeClr>
                </a:solidFill>
              </a:rPr>
              <a:t>The Prework </a:t>
            </a:r>
          </a:p>
          <a:p>
            <a:pPr marL="0" indent="0">
              <a:buNone/>
            </a:pPr>
            <a:r>
              <a:rPr lang="en-US" dirty="0"/>
              <a:t>Send us the following: </a:t>
            </a:r>
          </a:p>
          <a:p>
            <a:pPr lvl="1"/>
            <a:r>
              <a:rPr lang="en-US" dirty="0"/>
              <a:t>NIGO Rates</a:t>
            </a:r>
          </a:p>
          <a:p>
            <a:pPr lvl="1"/>
            <a:r>
              <a:rPr lang="en-US" dirty="0"/>
              <a:t>Top NIGO Reasons</a:t>
            </a:r>
          </a:p>
          <a:p>
            <a:pPr lvl="1"/>
            <a:r>
              <a:rPr lang="en-US" dirty="0"/>
              <a:t>Top Reasons for Agent Calls</a:t>
            </a:r>
          </a:p>
          <a:p>
            <a:pPr lvl="1"/>
            <a:r>
              <a:rPr lang="en-US" dirty="0"/>
              <a:t> Top Pain Points </a:t>
            </a:r>
          </a:p>
          <a:p>
            <a:pPr marL="0" indent="0">
              <a:buNone/>
            </a:pPr>
            <a:r>
              <a:rPr lang="en-US" i="1" u="sng" dirty="0"/>
              <a:t>Please include metrics, quantify with numbers and percentages 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AA3E5E-3631-9B0B-18C9-4ED8CECB9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623C9-2CAE-234A-93D1-E25BD2D41782}" type="slidenum">
              <a:rPr lang="en-US" smtClean="0"/>
              <a:t>4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B8423D9-9A35-166D-140D-20F8828E74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Roundtables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EFC61E2-D87C-D9DE-F345-928F5D1E63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5507" y="572158"/>
            <a:ext cx="10440986" cy="815726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 Call to Action!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F93BAF6-79D8-43D0-ADE8-DCF80D17632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469677" y="1730808"/>
            <a:ext cx="5068302" cy="261800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400" b="1" u="sng" dirty="0">
                <a:solidFill>
                  <a:schemeClr val="accent4">
                    <a:lumMod val="75000"/>
                  </a:schemeClr>
                </a:solidFill>
              </a:rPr>
              <a:t>The Why</a:t>
            </a:r>
          </a:p>
          <a:p>
            <a:pPr marL="0" indent="0">
              <a:buNone/>
            </a:pPr>
            <a:r>
              <a:rPr lang="en-US" dirty="0"/>
              <a:t>Able to review data for both carriers and distributors before roundtables to: 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Identify Themes and Trends </a:t>
            </a:r>
          </a:p>
          <a:p>
            <a:pPr lvl="1"/>
            <a:r>
              <a:rPr lang="en-US" dirty="0"/>
              <a:t>Provide Value</a:t>
            </a:r>
          </a:p>
          <a:p>
            <a:pPr lvl="1"/>
            <a:r>
              <a:rPr lang="en-US" dirty="0"/>
              <a:t>Drive Discussion Points </a:t>
            </a:r>
          </a:p>
          <a:p>
            <a:pPr lvl="1"/>
            <a:endParaRPr lang="en-US" dirty="0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BC09930B-8C64-AF41-F29A-78B2A8ACD923}"/>
              </a:ext>
            </a:extLst>
          </p:cNvPr>
          <p:cNvSpPr txBox="1">
            <a:spLocks/>
          </p:cNvSpPr>
          <p:nvPr/>
        </p:nvSpPr>
        <p:spPr>
          <a:xfrm>
            <a:off x="1332122" y="5259811"/>
            <a:ext cx="9635705" cy="1309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A9BCB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C467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A9BCB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C467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A9BCB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C467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A9BCB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C467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A9BCB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C467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b="1" u="sng" dirty="0">
                <a:solidFill>
                  <a:schemeClr val="accent4">
                    <a:lumMod val="75000"/>
                  </a:schemeClr>
                </a:solidFill>
              </a:rPr>
              <a:t>When:</a:t>
            </a:r>
            <a:r>
              <a:rPr lang="en-US" sz="4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4000" dirty="0"/>
              <a:t>NOW through February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430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E3042F-6BD0-EF11-C1C1-5368F08BB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3CBA001-21D9-187E-D5F2-4FDE2B4CAB88}"/>
              </a:ext>
            </a:extLst>
          </p:cNvPr>
          <p:cNvSpPr/>
          <p:nvPr/>
        </p:nvSpPr>
        <p:spPr>
          <a:xfrm>
            <a:off x="755272" y="1125536"/>
            <a:ext cx="11007090" cy="5206253"/>
          </a:xfrm>
          <a:prstGeom prst="rect">
            <a:avLst/>
          </a:prstGeom>
          <a:solidFill>
            <a:schemeClr val="bg1">
              <a:lumMod val="85000"/>
              <a:alpha val="2667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4F013F8-FF3E-68C0-A8C2-A53159419EF2}"/>
              </a:ext>
            </a:extLst>
          </p:cNvPr>
          <p:cNvSpPr txBox="1"/>
          <p:nvPr/>
        </p:nvSpPr>
        <p:spPr>
          <a:xfrm>
            <a:off x="578808" y="1360957"/>
            <a:ext cx="2216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 X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BBAADEB-40DB-869B-7B25-9010F3086F6A}"/>
              </a:ext>
            </a:extLst>
          </p:cNvPr>
          <p:cNvCxnSpPr/>
          <p:nvPr/>
        </p:nvCxnSpPr>
        <p:spPr>
          <a:xfrm>
            <a:off x="4331970" y="1446276"/>
            <a:ext cx="0" cy="511454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975DFB7-051D-D633-F292-BC3286F084FC}"/>
              </a:ext>
            </a:extLst>
          </p:cNvPr>
          <p:cNvCxnSpPr/>
          <p:nvPr/>
        </p:nvCxnSpPr>
        <p:spPr>
          <a:xfrm>
            <a:off x="8016240" y="1446276"/>
            <a:ext cx="0" cy="511454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7">
            <a:extLst>
              <a:ext uri="{FF2B5EF4-FFF2-40B4-BE49-F238E27FC236}">
                <a16:creationId xmlns:a16="http://schemas.microsoft.com/office/drawing/2014/main" id="{F8F73324-15CF-F4F1-422D-750612520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030" y="274640"/>
            <a:ext cx="10969943" cy="711081"/>
          </a:xfrm>
        </p:spPr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AFFIRM Roadmap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12526E7-66D7-919A-FE5C-30E7952FFD89}"/>
              </a:ext>
            </a:extLst>
          </p:cNvPr>
          <p:cNvGrpSpPr/>
          <p:nvPr/>
        </p:nvGrpSpPr>
        <p:grpSpPr>
          <a:xfrm>
            <a:off x="940912" y="1275526"/>
            <a:ext cx="3112807" cy="2180025"/>
            <a:chOff x="940912" y="1275526"/>
            <a:chExt cx="3112807" cy="218002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487D176F-8F02-2456-F2F7-0348BCA43BDA}"/>
                </a:ext>
              </a:extLst>
            </p:cNvPr>
            <p:cNvGrpSpPr/>
            <p:nvPr/>
          </p:nvGrpSpPr>
          <p:grpSpPr>
            <a:xfrm>
              <a:off x="940912" y="1275526"/>
              <a:ext cx="3112807" cy="720080"/>
              <a:chOff x="3466942" y="1373087"/>
              <a:chExt cx="3112807" cy="720080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8E45D34C-2412-9862-3346-40EE068C43AF}"/>
                  </a:ext>
                </a:extLst>
              </p:cNvPr>
              <p:cNvSpPr/>
              <p:nvPr/>
            </p:nvSpPr>
            <p:spPr>
              <a:xfrm>
                <a:off x="3466942" y="1373087"/>
                <a:ext cx="3112807" cy="720080"/>
              </a:xfrm>
              <a:prstGeom prst="roundRect">
                <a:avLst/>
              </a:prstGeom>
              <a:solidFill>
                <a:schemeClr val="accent2"/>
              </a:solidFill>
              <a:ln w="3175">
                <a:noFill/>
              </a:ln>
              <a:effectLst>
                <a:outerShdw blurRad="25400" dist="25400" dir="5400000" algn="t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F79AE45-735C-12A1-4BA8-E9722259A542}"/>
                  </a:ext>
                </a:extLst>
              </p:cNvPr>
              <p:cNvSpPr txBox="1"/>
              <p:nvPr/>
            </p:nvSpPr>
            <p:spPr>
              <a:xfrm>
                <a:off x="3583184" y="1543837"/>
                <a:ext cx="28803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NEAR</a:t>
                </a: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2DF114E-192C-70DF-22BF-1040A7C989B0}"/>
                </a:ext>
              </a:extLst>
            </p:cNvPr>
            <p:cNvSpPr txBox="1"/>
            <p:nvPr/>
          </p:nvSpPr>
          <p:spPr>
            <a:xfrm>
              <a:off x="1057153" y="2286000"/>
              <a:ext cx="2990419" cy="116955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285750" indent="-285750">
                <a:spcAft>
                  <a:spcPts val="12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600" dirty="0">
                  <a:solidFill>
                    <a:srgbClr val="293B5D"/>
                  </a:solidFill>
                </a:rPr>
                <a:t>Move to AWS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93B5D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93B5D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3B5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43CA51C-F66A-233A-D8F5-B3472F3437F3}"/>
              </a:ext>
            </a:extLst>
          </p:cNvPr>
          <p:cNvGrpSpPr/>
          <p:nvPr/>
        </p:nvGrpSpPr>
        <p:grpSpPr>
          <a:xfrm>
            <a:off x="4616358" y="1275526"/>
            <a:ext cx="3243673" cy="5042347"/>
            <a:chOff x="4616358" y="1275526"/>
            <a:chExt cx="3243673" cy="5042347"/>
          </a:xfrm>
        </p:grpSpPr>
        <p:sp>
          <p:nvSpPr>
            <p:cNvPr id="4" name="Rectangle: Rounded Corners 19">
              <a:extLst>
                <a:ext uri="{FF2B5EF4-FFF2-40B4-BE49-F238E27FC236}">
                  <a16:creationId xmlns:a16="http://schemas.microsoft.com/office/drawing/2014/main" id="{99EAB55E-7072-8B40-E545-BA8D5A83EB0F}"/>
                </a:ext>
              </a:extLst>
            </p:cNvPr>
            <p:cNvSpPr/>
            <p:nvPr/>
          </p:nvSpPr>
          <p:spPr>
            <a:xfrm>
              <a:off x="4616358" y="1275526"/>
              <a:ext cx="3112807" cy="720080"/>
            </a:xfrm>
            <a:prstGeom prst="roundRect">
              <a:avLst/>
            </a:prstGeom>
            <a:solidFill>
              <a:srgbClr val="4A9BCB"/>
            </a:solidFill>
            <a:ln w="3175">
              <a:noFill/>
            </a:ln>
            <a:effectLst>
              <a:outerShdw blurRad="25400" dist="25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7B314E6-9B2A-EBE8-A9E3-2AA3E82DF315}"/>
                </a:ext>
              </a:extLst>
            </p:cNvPr>
            <p:cNvSpPr txBox="1"/>
            <p:nvPr/>
          </p:nvSpPr>
          <p:spPr>
            <a:xfrm>
              <a:off x="4732601" y="1446276"/>
              <a:ext cx="2880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NEXT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173B3BC-9B53-DECD-4183-819079F8D99B}"/>
                </a:ext>
              </a:extLst>
            </p:cNvPr>
            <p:cNvSpPr txBox="1"/>
            <p:nvPr/>
          </p:nvSpPr>
          <p:spPr>
            <a:xfrm>
              <a:off x="4657603" y="2286000"/>
              <a:ext cx="3202428" cy="4031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>
                <a:spcAft>
                  <a:spcPts val="12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600" dirty="0">
                  <a:solidFill>
                    <a:srgbClr val="293B5D"/>
                  </a:solidFill>
                  <a:cs typeface="Arial"/>
                </a:rPr>
                <a:t>DTCC Changes </a:t>
              </a:r>
            </a:p>
            <a:p>
              <a:pPr marL="285750" lvl="0" indent="-285750">
                <a:spcAft>
                  <a:spcPts val="12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600" dirty="0">
                  <a:solidFill>
                    <a:srgbClr val="293B5D"/>
                  </a:solidFill>
                  <a:cs typeface="Arial"/>
                </a:rPr>
                <a:t>eSignature for AFFIRM for Life 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600" dirty="0">
                  <a:solidFill>
                    <a:srgbClr val="293B5D"/>
                  </a:solidFill>
                  <a:latin typeface="Arial" panose="020B0604020202020204"/>
                </a:rPr>
                <a:t>Forms &amp; Signature Validation: Building the Foundation 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93B5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93B5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93B5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93B5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93B5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93B5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3B5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3B5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C7EA571-254E-2601-C893-26C1851AFEC7}"/>
              </a:ext>
            </a:extLst>
          </p:cNvPr>
          <p:cNvGrpSpPr/>
          <p:nvPr/>
        </p:nvGrpSpPr>
        <p:grpSpPr>
          <a:xfrm>
            <a:off x="8291804" y="1275526"/>
            <a:ext cx="3408704" cy="4796126"/>
            <a:chOff x="8291804" y="1275526"/>
            <a:chExt cx="3408704" cy="479612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A4B0CBD-8146-CDAC-CE6D-2FB1F6AB460A}"/>
                </a:ext>
              </a:extLst>
            </p:cNvPr>
            <p:cNvGrpSpPr/>
            <p:nvPr/>
          </p:nvGrpSpPr>
          <p:grpSpPr>
            <a:xfrm>
              <a:off x="8291804" y="1275526"/>
              <a:ext cx="3408704" cy="4796126"/>
              <a:chOff x="8291804" y="1275526"/>
              <a:chExt cx="3408704" cy="4796126"/>
            </a:xfrm>
          </p:grpSpPr>
          <p:sp>
            <p:nvSpPr>
              <p:cNvPr id="8" name="Rectangle: Rounded Corners 19">
                <a:extLst>
                  <a:ext uri="{FF2B5EF4-FFF2-40B4-BE49-F238E27FC236}">
                    <a16:creationId xmlns:a16="http://schemas.microsoft.com/office/drawing/2014/main" id="{ACC2CEB5-0329-8A17-37AC-E0ACF9B3409B}"/>
                  </a:ext>
                </a:extLst>
              </p:cNvPr>
              <p:cNvSpPr/>
              <p:nvPr/>
            </p:nvSpPr>
            <p:spPr>
              <a:xfrm>
                <a:off x="8291804" y="1275526"/>
                <a:ext cx="3112807" cy="720080"/>
              </a:xfrm>
              <a:prstGeom prst="roundRect">
                <a:avLst/>
              </a:prstGeom>
              <a:solidFill>
                <a:srgbClr val="92D050"/>
              </a:solidFill>
              <a:ln w="3175">
                <a:noFill/>
              </a:ln>
              <a:effectLst>
                <a:outerShdw blurRad="25400" dist="25400" dir="5400000" algn="t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AAF3F01-8577-F874-8024-62FE6D2F5AFA}"/>
                  </a:ext>
                </a:extLst>
              </p:cNvPr>
              <p:cNvSpPr txBox="1"/>
              <p:nvPr/>
            </p:nvSpPr>
            <p:spPr>
              <a:xfrm>
                <a:off x="8408047" y="1446276"/>
                <a:ext cx="28803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FUTURE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D8A2201-9FBA-27F1-44A3-32CC29783592}"/>
                  </a:ext>
                </a:extLst>
              </p:cNvPr>
              <p:cNvSpPr txBox="1"/>
              <p:nvPr/>
            </p:nvSpPr>
            <p:spPr>
              <a:xfrm>
                <a:off x="8312427" y="2286000"/>
                <a:ext cx="3388081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93B5D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Forms &amp; Signature Validation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sz="1600" dirty="0">
                    <a:solidFill>
                      <a:srgbClr val="293B5D"/>
                    </a:solidFill>
                    <a:latin typeface="Arial" panose="020B0604020202020204"/>
                  </a:rPr>
                  <a:t>Headless APIs 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93B5D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DTCC Documen</a:t>
                </a:r>
                <a:r>
                  <a:rPr lang="en-US" sz="1600" dirty="0">
                    <a:solidFill>
                      <a:srgbClr val="293B5D"/>
                    </a:solidFill>
                    <a:latin typeface="Arial" panose="020B0604020202020204"/>
                  </a:rPr>
                  <a:t>t Processing API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93B5D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93B5D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93B5D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93B5D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93B5D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93B5D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93B5D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93B5D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DB7AC13-525D-29F6-0FA0-DA230DE5AB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02381" y="1446276"/>
              <a:ext cx="355600" cy="368300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E9DDD577-9630-23C6-8B12-3087539B1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037" y="1446276"/>
            <a:ext cx="355600" cy="368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A36D92-6693-FF62-3C4D-071CD90ED238}"/>
              </a:ext>
            </a:extLst>
          </p:cNvPr>
          <p:cNvSpPr txBox="1"/>
          <p:nvPr/>
        </p:nvSpPr>
        <p:spPr>
          <a:xfrm>
            <a:off x="5400529" y="1737348"/>
            <a:ext cx="18049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Winter Release 4/10/26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B2996A-DE71-F984-7AEE-4F12B24EA129}"/>
              </a:ext>
            </a:extLst>
          </p:cNvPr>
          <p:cNvSpPr txBox="1"/>
          <p:nvPr/>
        </p:nvSpPr>
        <p:spPr>
          <a:xfrm>
            <a:off x="9580155" y="1737348"/>
            <a:ext cx="5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TBD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0D0711-CB62-6586-9842-6BE998AAA676}"/>
              </a:ext>
            </a:extLst>
          </p:cNvPr>
          <p:cNvSpPr txBox="1"/>
          <p:nvPr/>
        </p:nvSpPr>
        <p:spPr>
          <a:xfrm>
            <a:off x="2652126" y="2318975"/>
            <a:ext cx="20804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5"/>
                </a:solidFill>
              </a:rPr>
              <a:t>Production: 3/20/26</a:t>
            </a:r>
          </a:p>
        </p:txBody>
      </p:sp>
    </p:spTree>
    <p:extLst>
      <p:ext uri="{BB962C8B-B14F-4D97-AF65-F5344CB8AC3E}">
        <p14:creationId xmlns:p14="http://schemas.microsoft.com/office/powerpoint/2010/main" val="41612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7A65B-A513-13FA-78E4-8FD60E51A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CCB943-E341-4E1F-5A2F-4C12AE9E9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6543-7DBE-E940-A5DF-BFF26E48E737}" type="slidenum">
              <a:rPr lang="en-US" smtClean="0"/>
              <a:t>6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70F3FF-9FB6-B119-0921-6A47E668F4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Forms &amp; Signature Validation </a:t>
            </a:r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E88632C-94F4-F131-B765-C2E6233B9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637" y="500511"/>
            <a:ext cx="8051201" cy="603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60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D3BB88-B4B6-32E7-4261-060AACD42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6543-7DBE-E940-A5DF-BFF26E48E737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A5D026-1B19-7D79-87AC-7A21B444E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601" y="108154"/>
            <a:ext cx="8816108" cy="652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000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B1E484-2B7C-44C3-A027-C8A767446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6543-7DBE-E940-A5DF-BFF26E48E737}" type="slidenum">
              <a:rPr lang="en-US" smtClean="0"/>
              <a:t>8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C41724-0B8A-756C-D816-A87E34CBE4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18CA2E6-7DD6-B3FF-1298-BDF93F2AD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244" y="0"/>
            <a:ext cx="76495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91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iPipeline Colors">
      <a:dk1>
        <a:srgbClr val="293B5D"/>
      </a:dk1>
      <a:lt1>
        <a:srgbClr val="FFFFFF"/>
      </a:lt1>
      <a:dk2>
        <a:srgbClr val="0C4678"/>
      </a:dk2>
      <a:lt2>
        <a:srgbClr val="4A9ACB"/>
      </a:lt2>
      <a:accent1>
        <a:srgbClr val="0C4678"/>
      </a:accent1>
      <a:accent2>
        <a:srgbClr val="102E51"/>
      </a:accent2>
      <a:accent3>
        <a:srgbClr val="4A9ACB"/>
      </a:accent3>
      <a:accent4>
        <a:srgbClr val="BEF18C"/>
      </a:accent4>
      <a:accent5>
        <a:srgbClr val="2BCBD2"/>
      </a:accent5>
      <a:accent6>
        <a:srgbClr val="F8F8F8"/>
      </a:accent6>
      <a:hlink>
        <a:srgbClr val="29CAD1"/>
      </a:hlink>
      <a:folHlink>
        <a:srgbClr val="4A9AC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bfca8b5b-8c4c-4ac5-b6c7-b6fb041c363f" xsi:nil="true"/>
    <_ip_UnifiedCompliancePolicyUIAction xmlns="http://schemas.microsoft.com/sharepoint/v3" xsi:nil="true"/>
    <Notes xmlns="bfca8b5b-8c4c-4ac5-b6c7-b6fb041c363f" xsi:nil="true"/>
    <_ip_UnifiedCompliancePolicyProperties xmlns="http://schemas.microsoft.com/sharepoint/v3" xsi:nil="true"/>
    <lcf76f155ced4ddcb4097134ff3c332f xmlns="bfca8b5b-8c4c-4ac5-b6c7-b6fb041c363f">
      <Terms xmlns="http://schemas.microsoft.com/office/infopath/2007/PartnerControls"/>
    </lcf76f155ced4ddcb4097134ff3c332f>
    <TaxCatchAll xmlns="cdf3e536-b295-42a4-a081-e7eaa2a9c04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2344DEA7EF2743A702FD6C9F1C511A" ma:contentTypeVersion="21" ma:contentTypeDescription="Create a new document." ma:contentTypeScope="" ma:versionID="2240016dfdaa015dddc4f8eb0fda92c5">
  <xsd:schema xmlns:xsd="http://www.w3.org/2001/XMLSchema" xmlns:xs="http://www.w3.org/2001/XMLSchema" xmlns:p="http://schemas.microsoft.com/office/2006/metadata/properties" xmlns:ns1="http://schemas.microsoft.com/sharepoint/v3" xmlns:ns2="cdf3e536-b295-42a4-a081-e7eaa2a9c04f" xmlns:ns3="bfca8b5b-8c4c-4ac5-b6c7-b6fb041c363f" targetNamespace="http://schemas.microsoft.com/office/2006/metadata/properties" ma:root="true" ma:fieldsID="80205e5e998e61b26b5365fbd24e8cb3" ns1:_="" ns2:_="" ns3:_="">
    <xsd:import namespace="http://schemas.microsoft.com/sharepoint/v3"/>
    <xsd:import namespace="cdf3e536-b295-42a4-a081-e7eaa2a9c04f"/>
    <xsd:import namespace="bfca8b5b-8c4c-4ac5-b6c7-b6fb041c363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Notes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f3e536-b295-42a4-a081-e7eaa2a9c04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87eabb1e-4279-4080-b3d0-27fa8a0cb275}" ma:internalName="TaxCatchAll" ma:showField="CatchAllData" ma:web="cdf3e536-b295-42a4-a081-e7eaa2a9c0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ca8b5b-8c4c-4ac5-b6c7-b6fb041c36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Notes" ma:index="23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61dafc63-0a11-48dd-96df-ab9f653201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56BC1D-3368-47C8-916D-7469A4F64293}">
  <ds:schemaRefs>
    <ds:schemaRef ds:uri="http://schemas.openxmlformats.org/package/2006/metadata/core-properties"/>
    <ds:schemaRef ds:uri="98a9da04-9030-40ca-8545-1444729c93f4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29463F2-D2E7-4878-B8AC-735EC4E76866}"/>
</file>

<file path=customXml/itemProps3.xml><?xml version="1.0" encoding="utf-8"?>
<ds:datastoreItem xmlns:ds="http://schemas.openxmlformats.org/officeDocument/2006/customXml" ds:itemID="{D55874F4-8233-4A1A-9D61-09CDBB4D3F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29851</TotalTime>
  <Words>173</Words>
  <Application>Microsoft Office PowerPoint</Application>
  <PresentationFormat>Widescreen</PresentationFormat>
  <Paragraphs>72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Arial</vt:lpstr>
      <vt:lpstr>Calibri</vt:lpstr>
      <vt:lpstr>Open Sans</vt:lpstr>
      <vt:lpstr>Office Theme</vt:lpstr>
      <vt:lpstr>AFFIRM Monthly Advisory Meeting</vt:lpstr>
      <vt:lpstr>PowerPoint Presentation</vt:lpstr>
      <vt:lpstr>PowerPoint Presentation</vt:lpstr>
      <vt:lpstr>PowerPoint Presentation</vt:lpstr>
      <vt:lpstr>PowerPoint Presentation</vt:lpstr>
      <vt:lpstr>AFFIRM Roadmap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Tracy Byrne</dc:creator>
  <cp:lastModifiedBy>Wendy Crane</cp:lastModifiedBy>
  <cp:revision>201</cp:revision>
  <dcterms:created xsi:type="dcterms:W3CDTF">2023-10-13T13:43:55Z</dcterms:created>
  <dcterms:modified xsi:type="dcterms:W3CDTF">2026-01-28T00:53:22Z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0x0101001D2344DEA7EF2743A702FD6C9F1C511A</vt:lpwstr>
  </property>
  <property fmtid="{D5CDD505-2E9C-101B-9397-08002B2CF9AE}" pid="3" name="Order">
    <vt:r8>890900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</Properties>
</file>